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85"/>
    <p:restoredTop sz="91483"/>
  </p:normalViewPr>
  <p:slideViewPr>
    <p:cSldViewPr snapToGrid="0" snapToObjects="1">
      <p:cViewPr varScale="1">
        <p:scale>
          <a:sx n="115" d="100"/>
          <a:sy n="115" d="100"/>
        </p:scale>
        <p:origin x="99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BAB7F5-DF7C-F242-8DAF-4F5FF1CBAAF9}" type="datetimeFigureOut">
              <a:rPr lang="en-US" smtClean="0"/>
              <a:t>6/15/21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D08D21-F298-3C4B-B757-6259212C5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225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5CADE-E61E-924C-8DE5-D47FA3367934}" type="datetimeFigureOut">
              <a:rPr lang="en-US" smtClean="0"/>
              <a:t>6/15/21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FCDA7-9E1B-1141-A6EA-0BD39B4F05D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5CADE-E61E-924C-8DE5-D47FA3367934}" type="datetimeFigureOut">
              <a:rPr lang="en-US" smtClean="0"/>
              <a:t>6/15/21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FCDA7-9E1B-1141-A6EA-0BD39B4F05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5CADE-E61E-924C-8DE5-D47FA3367934}" type="datetimeFigureOut">
              <a:rPr lang="en-US" smtClean="0"/>
              <a:t>6/15/21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FCDA7-9E1B-1141-A6EA-0BD39B4F05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5CADE-E61E-924C-8DE5-D47FA3367934}" type="datetimeFigureOut">
              <a:rPr lang="en-US" smtClean="0"/>
              <a:t>6/15/21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FCDA7-9E1B-1141-A6EA-0BD39B4F05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5CADE-E61E-924C-8DE5-D47FA3367934}" type="datetimeFigureOut">
              <a:rPr lang="en-US" smtClean="0"/>
              <a:t>6/15/21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FCDA7-9E1B-1141-A6EA-0BD39B4F05D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5CADE-E61E-924C-8DE5-D47FA3367934}" type="datetimeFigureOut">
              <a:rPr lang="en-US" smtClean="0"/>
              <a:t>6/15/21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FCDA7-9E1B-1141-A6EA-0BD39B4F05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5CADE-E61E-924C-8DE5-D47FA3367934}" type="datetimeFigureOut">
              <a:rPr lang="en-US" smtClean="0"/>
              <a:t>6/15/21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FCDA7-9E1B-1141-A6EA-0BD39B4F05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5CADE-E61E-924C-8DE5-D47FA3367934}" type="datetimeFigureOut">
              <a:rPr lang="en-US" smtClean="0"/>
              <a:t>6/15/21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FCDA7-9E1B-1141-A6EA-0BD39B4F05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5CADE-E61E-924C-8DE5-D47FA3367934}" type="datetimeFigureOut">
              <a:rPr lang="en-US" smtClean="0"/>
              <a:t>6/15/21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FCDA7-9E1B-1141-A6EA-0BD39B4F05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1D5CADE-E61E-924C-8DE5-D47FA3367934}" type="datetimeFigureOut">
              <a:rPr lang="en-US" smtClean="0"/>
              <a:t>6/15/21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77FCDA7-9E1B-1141-A6EA-0BD39B4F05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5CADE-E61E-924C-8DE5-D47FA3367934}" type="datetimeFigureOut">
              <a:rPr lang="en-US" smtClean="0"/>
              <a:t>6/15/21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FCDA7-9E1B-1141-A6EA-0BD39B4F05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1D5CADE-E61E-924C-8DE5-D47FA3367934}" type="datetimeFigureOut">
              <a:rPr lang="en-US" smtClean="0"/>
              <a:t>6/15/21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77FCDA7-9E1B-1141-A6EA-0BD39B4F05DD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3520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gi.org/topics/colorectal-cancer/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589" y="484782"/>
            <a:ext cx="4486656" cy="1445619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en-US" b="1" dirty="0"/>
              <a:t>Gastroenterology</a:t>
            </a:r>
            <a:br>
              <a:rPr lang="en-US" sz="1100" b="1" dirty="0"/>
            </a:br>
            <a:br>
              <a:rPr lang="en-US" sz="1100" dirty="0"/>
            </a:br>
            <a:r>
              <a:rPr lang="en-US" sz="2700" dirty="0"/>
              <a:t>Dr. Angel M Rosario, MD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557352"/>
            <a:ext cx="6492240" cy="52578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2600" dirty="0">
                <a:solidFill>
                  <a:schemeClr val="tx1"/>
                </a:solidFill>
              </a:rPr>
              <a:t>Have you been </a:t>
            </a:r>
            <a:r>
              <a:rPr lang="en-US" sz="2600" b="1" dirty="0">
                <a:solidFill>
                  <a:schemeClr val="accent1"/>
                </a:solidFill>
                <a:latin typeface="Segoe Print" charset="0"/>
                <a:ea typeface="Segoe Print" charset="0"/>
                <a:cs typeface="Segoe Print" charset="0"/>
              </a:rPr>
              <a:t>screened</a:t>
            </a:r>
            <a:r>
              <a:rPr lang="en-US" sz="2600" dirty="0">
                <a:solidFill>
                  <a:schemeClr val="tx1"/>
                </a:solidFill>
              </a:rPr>
              <a:t>?</a:t>
            </a:r>
          </a:p>
          <a:p>
            <a:pPr marL="0" indent="0" algn="ctr">
              <a:buNone/>
            </a:pPr>
            <a:endParaRPr lang="en-US" sz="800" dirty="0">
              <a:solidFill>
                <a:schemeClr val="tx1"/>
              </a:solidFill>
            </a:endParaRPr>
          </a:p>
          <a:p>
            <a:pPr marL="0" lvl="1" indent="0" algn="ctr">
              <a:spcBef>
                <a:spcPts val="1200"/>
              </a:spcBef>
              <a:spcAft>
                <a:spcPts val="200"/>
              </a:spcAft>
              <a:buSzPct val="100000"/>
              <a:buNone/>
            </a:pPr>
            <a:r>
              <a:rPr lang="en-US" dirty="0">
                <a:solidFill>
                  <a:schemeClr val="tx1"/>
                </a:solidFill>
                <a:latin typeface="Corsiva Hebrew" charset="-79"/>
                <a:ea typeface="Corsiva Hebrew" charset="-79"/>
                <a:cs typeface="Corsiva Hebrew" charset="-79"/>
              </a:rPr>
              <a:t>Colorectal Cancer (CRC) is one of the </a:t>
            </a:r>
            <a:r>
              <a:rPr lang="en-US" b="1" dirty="0">
                <a:solidFill>
                  <a:schemeClr val="tx1"/>
                </a:solidFill>
                <a:latin typeface="Corsiva Hebrew" charset="-79"/>
                <a:ea typeface="Corsiva Hebrew" charset="-79"/>
                <a:cs typeface="Corsiva Hebrew" charset="-79"/>
              </a:rPr>
              <a:t>top three </a:t>
            </a:r>
            <a:r>
              <a:rPr lang="en-US" dirty="0">
                <a:solidFill>
                  <a:schemeClr val="tx1"/>
                </a:solidFill>
                <a:latin typeface="Corsiva Hebrew" charset="-79"/>
                <a:ea typeface="Corsiva Hebrew" charset="-79"/>
                <a:cs typeface="Corsiva Hebrew" charset="-79"/>
              </a:rPr>
              <a:t>leading causes of cancer deaths in men and women in the United States. </a:t>
            </a:r>
          </a:p>
          <a:p>
            <a:pPr marL="0" lvl="1" indent="0" algn="ctr">
              <a:spcBef>
                <a:spcPts val="1200"/>
              </a:spcBef>
              <a:spcAft>
                <a:spcPts val="200"/>
              </a:spcAft>
              <a:buSzPct val="100000"/>
              <a:buNone/>
            </a:pPr>
            <a:endParaRPr lang="en-US" sz="300" dirty="0">
              <a:solidFill>
                <a:schemeClr val="tx1"/>
              </a:solidFill>
              <a:latin typeface="Corsiva Hebrew" charset="-79"/>
              <a:ea typeface="Corsiva Hebrew" charset="-79"/>
              <a:cs typeface="Corsiva Hebrew" charset="-79"/>
            </a:endParaRPr>
          </a:p>
          <a:p>
            <a:pPr marL="0" lvl="1" indent="0" algn="just">
              <a:spcBef>
                <a:spcPts val="1200"/>
              </a:spcBef>
              <a:spcAft>
                <a:spcPts val="200"/>
              </a:spcAft>
              <a:buSzPct val="100000"/>
              <a:buNone/>
            </a:pPr>
            <a:r>
              <a:rPr lang="en-US" sz="1500" u="sng" dirty="0">
                <a:solidFill>
                  <a:schemeClr val="accent1"/>
                </a:solidFill>
                <a:latin typeface="Segoe Print" charset="0"/>
                <a:ea typeface="Segoe Print" charset="0"/>
                <a:cs typeface="Segoe Print" charset="0"/>
              </a:rPr>
              <a:t>UPDATE</a:t>
            </a:r>
            <a:r>
              <a:rPr lang="en-US" sz="1500" dirty="0">
                <a:solidFill>
                  <a:schemeClr val="accent1"/>
                </a:solidFill>
                <a:ea typeface="Thonburi" charset="-34"/>
                <a:cs typeface="Thonburi" charset="-34"/>
              </a:rPr>
              <a:t>:</a:t>
            </a:r>
            <a:r>
              <a:rPr lang="en-US" sz="1500" dirty="0">
                <a:solidFill>
                  <a:schemeClr val="tx1"/>
                </a:solidFill>
                <a:ea typeface="Thonburi" charset="-34"/>
                <a:cs typeface="Thonburi" charset="-34"/>
              </a:rPr>
              <a:t> Leading entities in medicine including the American College of Gastroenterology (ACG), U.S. Preventative Services Task Force (USPSTF), American Cancer Society (ACS), and others now recommend beginning colon cancer screening </a:t>
            </a:r>
            <a:r>
              <a:rPr lang="en-US" sz="1500" b="1" dirty="0">
                <a:solidFill>
                  <a:schemeClr val="tx1"/>
                </a:solidFill>
                <a:ea typeface="Thonburi" charset="-34"/>
                <a:cs typeface="Thonburi" charset="-34"/>
              </a:rPr>
              <a:t>at as early as 45 years of age </a:t>
            </a:r>
            <a:r>
              <a:rPr lang="en-US" sz="1500" dirty="0">
                <a:solidFill>
                  <a:schemeClr val="tx1"/>
                </a:solidFill>
                <a:ea typeface="Thonburi" charset="-34"/>
                <a:cs typeface="Thonburi" charset="-34"/>
              </a:rPr>
              <a:t>in </a:t>
            </a:r>
            <a:r>
              <a:rPr lang="en-US" sz="1500" b="1" dirty="0">
                <a:solidFill>
                  <a:schemeClr val="tx1"/>
                </a:solidFill>
                <a:ea typeface="Thonburi" charset="-34"/>
                <a:cs typeface="Thonburi" charset="-34"/>
              </a:rPr>
              <a:t>average risk </a:t>
            </a:r>
            <a:r>
              <a:rPr lang="en-US" sz="1500" dirty="0">
                <a:solidFill>
                  <a:schemeClr val="tx1"/>
                </a:solidFill>
                <a:ea typeface="Thonburi" charset="-34"/>
                <a:cs typeface="Thonburi" charset="-34"/>
              </a:rPr>
              <a:t>individuals.</a:t>
            </a:r>
          </a:p>
          <a:p>
            <a:pPr marL="0" lvl="1" indent="0" algn="just">
              <a:spcBef>
                <a:spcPts val="1200"/>
              </a:spcBef>
              <a:spcAft>
                <a:spcPts val="200"/>
              </a:spcAft>
              <a:buSzPct val="100000"/>
              <a:buNone/>
            </a:pPr>
            <a:endParaRPr lang="en-US" sz="200" dirty="0">
              <a:solidFill>
                <a:schemeClr val="tx1"/>
              </a:solidFill>
            </a:endParaRPr>
          </a:p>
          <a:p>
            <a:pPr>
              <a:buFont typeface="Arial" charset="0"/>
              <a:buChar char="•"/>
            </a:pPr>
            <a:r>
              <a:rPr lang="en-US" sz="1600" b="1" dirty="0">
                <a:solidFill>
                  <a:schemeClr val="accent1"/>
                </a:solidFill>
                <a:latin typeface="Segoe Print" charset="0"/>
                <a:ea typeface="Segoe Print" charset="0"/>
                <a:cs typeface="Segoe Print" charset="0"/>
              </a:rPr>
              <a:t>Why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should I get screened?</a:t>
            </a:r>
          </a:p>
          <a:p>
            <a:pPr lvl="1">
              <a:buFont typeface="Arial" charset="0"/>
              <a:buChar char="•"/>
            </a:pPr>
            <a:r>
              <a:rPr lang="en-US" sz="1400" dirty="0"/>
              <a:t>Screening can help </a:t>
            </a:r>
            <a:r>
              <a:rPr lang="en-US" sz="1400" i="1" dirty="0"/>
              <a:t>catch precancerous polyps and lesions </a:t>
            </a:r>
            <a:r>
              <a:rPr lang="en-US" sz="1400" dirty="0"/>
              <a:t>in early stages when they are removable via colonoscopy.</a:t>
            </a:r>
          </a:p>
          <a:p>
            <a:pPr>
              <a:buFont typeface="Arial" charset="0"/>
              <a:buChar char="•"/>
            </a:pPr>
            <a:r>
              <a:rPr lang="en-US" sz="1600" b="1" dirty="0">
                <a:solidFill>
                  <a:schemeClr val="accent1"/>
                </a:solidFill>
                <a:latin typeface="Segoe Print" charset="0"/>
                <a:ea typeface="Segoe Print" charset="0"/>
                <a:cs typeface="Segoe Print" charset="0"/>
              </a:rPr>
              <a:t>How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do I get screened?</a:t>
            </a:r>
          </a:p>
          <a:p>
            <a:pPr lvl="1">
              <a:buFont typeface="Arial" charset="0"/>
              <a:buChar char="•"/>
            </a:pPr>
            <a:r>
              <a:rPr lang="en-US" sz="1400" i="1" dirty="0"/>
              <a:t>Colonoscopy is the preferred method </a:t>
            </a:r>
            <a:r>
              <a:rPr lang="en-US" sz="1400" dirty="0"/>
              <a:t>of screening. Other options exist. We encourage you to ask your primary care provider (PCP) or Gastroenterologist how to get screened.</a:t>
            </a:r>
          </a:p>
          <a:p>
            <a:pPr>
              <a:buFont typeface="Arial" charset="0"/>
              <a:buChar char="•"/>
            </a:pPr>
            <a:r>
              <a:rPr lang="en-US" sz="1600" b="1" dirty="0">
                <a:solidFill>
                  <a:schemeClr val="accent1"/>
                </a:solidFill>
                <a:latin typeface="Segoe Print" charset="0"/>
                <a:ea typeface="Segoe Print" charset="0"/>
                <a:cs typeface="Segoe Print" charset="0"/>
              </a:rPr>
              <a:t>When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should I start undergoing screening?</a:t>
            </a:r>
          </a:p>
          <a:p>
            <a:pPr lvl="1">
              <a:buFont typeface="Arial" charset="0"/>
              <a:buChar char="•"/>
            </a:pPr>
            <a:r>
              <a:rPr lang="en-US" sz="1400" dirty="0"/>
              <a:t>Evidence based medicine suggests that screening may begin at the age of 45 in </a:t>
            </a:r>
            <a:r>
              <a:rPr lang="en-US" sz="1400" i="1" dirty="0"/>
              <a:t>average risk </a:t>
            </a:r>
            <a:r>
              <a:rPr lang="en-US" sz="1400" dirty="0"/>
              <a:t>individuals due to a </a:t>
            </a:r>
            <a:r>
              <a:rPr lang="en-US" sz="1400" i="1" dirty="0"/>
              <a:t>rise in CRC incidence in those younger than 50</a:t>
            </a:r>
            <a:r>
              <a:rPr lang="en-US" sz="1400" dirty="0"/>
              <a:t>.</a:t>
            </a:r>
          </a:p>
          <a:p>
            <a:pPr lvl="1">
              <a:buFont typeface="Arial" charset="0"/>
              <a:buChar char="•"/>
            </a:pPr>
            <a:r>
              <a:rPr lang="en-US" sz="1400" dirty="0"/>
              <a:t>Some individuals may require even earlier screening, such as in those with a family history of CRC. You should discuss risk factors with your PCP or Gastroenterologist to determine your plan of care.</a:t>
            </a:r>
          </a:p>
          <a:p>
            <a:pPr>
              <a:buFont typeface="Arial" charset="0"/>
              <a:buChar char="•"/>
            </a:pPr>
            <a:endParaRPr lang="en-US" sz="1600" dirty="0"/>
          </a:p>
          <a:p>
            <a:pPr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359" y="4854586"/>
            <a:ext cx="3794760" cy="2194036"/>
          </a:xfrm>
        </p:spPr>
        <p:txBody>
          <a:bodyPr/>
          <a:lstStyle/>
          <a:p>
            <a:pPr algn="ctr">
              <a:spcBef>
                <a:spcPts val="600"/>
              </a:spcBef>
            </a:pPr>
            <a:r>
              <a:rPr lang="en-US" dirty="0"/>
              <a:t>6919 N. Dale Mabry Hwy</a:t>
            </a:r>
          </a:p>
          <a:p>
            <a:pPr algn="ctr">
              <a:spcBef>
                <a:spcPts val="600"/>
              </a:spcBef>
            </a:pPr>
            <a:r>
              <a:rPr lang="en-US" dirty="0"/>
              <a:t>Suite 320</a:t>
            </a:r>
          </a:p>
          <a:p>
            <a:pPr algn="ctr">
              <a:spcBef>
                <a:spcPts val="600"/>
              </a:spcBef>
            </a:pPr>
            <a:r>
              <a:rPr lang="en-US" dirty="0"/>
              <a:t>Tampa, FL 33614</a:t>
            </a:r>
          </a:p>
          <a:p>
            <a:pPr algn="ctr">
              <a:spcBef>
                <a:spcPts val="600"/>
              </a:spcBef>
            </a:pPr>
            <a:r>
              <a:rPr lang="en-US" dirty="0"/>
              <a:t>(813) 930-8816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546679" y="5866127"/>
            <a:ext cx="5000087" cy="4693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Adapted from the </a:t>
            </a:r>
            <a:r>
              <a:rPr lang="en-US" sz="1400" dirty="0">
                <a:solidFill>
                  <a:schemeClr val="accent1"/>
                </a:solidFill>
              </a:rPr>
              <a:t>American College of Gastroenterology</a:t>
            </a:r>
          </a:p>
          <a:p>
            <a:pPr algn="ctr"/>
            <a:r>
              <a:rPr lang="en-US" sz="1050" dirty="0"/>
              <a:t>Please visit </a:t>
            </a:r>
            <a:r>
              <a:rPr lang="en-US" sz="1050" dirty="0">
                <a:solidFill>
                  <a:schemeClr val="accent1"/>
                </a:solidFill>
                <a:hlinkClick r:id="rId2"/>
              </a:rPr>
              <a:t>https://gi.org/topics/colorectal-cancer/</a:t>
            </a:r>
            <a:r>
              <a:rPr lang="en-US" sz="1050" dirty="0">
                <a:solidFill>
                  <a:schemeClr val="accent1"/>
                </a:solidFill>
              </a:rPr>
              <a:t> </a:t>
            </a:r>
            <a:r>
              <a:rPr lang="en-US" sz="1050" dirty="0"/>
              <a:t>for more information and statistics.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239" y="2035640"/>
            <a:ext cx="1905000" cy="263643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06572467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4552</TotalTime>
  <Words>268</Words>
  <Application>Microsoft Macintosh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Corsiva Hebrew</vt:lpstr>
      <vt:lpstr>Segoe Print</vt:lpstr>
      <vt:lpstr>Retrospect</vt:lpstr>
      <vt:lpstr>Gastroenterology  Dr. Angel M Rosario, MD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Gastroenterolgy</dc:title>
  <dc:creator>rosarmic3@gmail.com</dc:creator>
  <cp:lastModifiedBy>Sara Oates</cp:lastModifiedBy>
  <cp:revision>25</cp:revision>
  <dcterms:created xsi:type="dcterms:W3CDTF">2021-05-18T11:58:11Z</dcterms:created>
  <dcterms:modified xsi:type="dcterms:W3CDTF">2021-06-15T18:48:17Z</dcterms:modified>
</cp:coreProperties>
</file>